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685" r:id="rId3"/>
    <p:sldId id="689" r:id="rId4"/>
    <p:sldId id="690" r:id="rId5"/>
    <p:sldId id="691" r:id="rId6"/>
    <p:sldId id="692" r:id="rId7"/>
    <p:sldId id="714" r:id="rId8"/>
    <p:sldId id="694" r:id="rId9"/>
    <p:sldId id="695" r:id="rId10"/>
    <p:sldId id="696" r:id="rId11"/>
    <p:sldId id="715" r:id="rId12"/>
    <p:sldId id="716" r:id="rId13"/>
    <p:sldId id="717" r:id="rId14"/>
    <p:sldId id="718" r:id="rId15"/>
    <p:sldId id="71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AC728-4473-4EFC-93FA-C2E4AE4C61EB}" v="103" dt="2025-11-11T16:08:58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94" autoAdjust="0"/>
  </p:normalViewPr>
  <p:slideViewPr>
    <p:cSldViewPr snapToGrid="0" snapToObjects="1">
      <p:cViewPr varScale="1">
        <p:scale>
          <a:sx n="92" d="100"/>
          <a:sy n="92" d="100"/>
        </p:scale>
        <p:origin x="54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Robertson" userId="b3e37bb4000541e9" providerId="LiveId" clId="{D1D84FE8-9285-46B4-A607-D418E22671AA}"/>
    <pc:docChg chg="modSld">
      <pc:chgData name="M Robertson" userId="b3e37bb4000541e9" providerId="LiveId" clId="{D1D84FE8-9285-46B4-A607-D418E22671AA}" dt="2025-11-11T18:50:36.048" v="266" actId="6549"/>
      <pc:docMkLst>
        <pc:docMk/>
      </pc:docMkLst>
      <pc:sldChg chg="addSp modSp mod">
        <pc:chgData name="M Robertson" userId="b3e37bb4000541e9" providerId="LiveId" clId="{D1D84FE8-9285-46B4-A607-D418E22671AA}" dt="2025-11-11T18:50:36.048" v="266" actId="6549"/>
        <pc:sldMkLst>
          <pc:docMk/>
          <pc:sldMk cId="1417500544" sldId="260"/>
        </pc:sldMkLst>
        <pc:spChg chg="add mod">
          <ac:chgData name="M Robertson" userId="b3e37bb4000541e9" providerId="LiveId" clId="{D1D84FE8-9285-46B4-A607-D418E22671AA}" dt="2025-11-11T18:50:36.048" v="266" actId="6549"/>
          <ac:spMkLst>
            <pc:docMk/>
            <pc:sldMk cId="1417500544" sldId="260"/>
            <ac:spMk id="2" creationId="{21E6D4E5-3E1A-AC63-B096-5197C1A99270}"/>
          </ac:spMkLst>
        </pc:spChg>
        <pc:picChg chg="mod">
          <ac:chgData name="M Robertson" userId="b3e37bb4000541e9" providerId="LiveId" clId="{D1D84FE8-9285-46B4-A607-D418E22671AA}" dt="2025-11-11T16:00:57.857" v="120" actId="1076"/>
          <ac:picMkLst>
            <pc:docMk/>
            <pc:sldMk cId="1417500544" sldId="260"/>
            <ac:picMk id="5" creationId="{68AFC85F-7A7F-928D-2B64-463075D1EC04}"/>
          </ac:picMkLst>
        </pc:picChg>
      </pc:sldChg>
      <pc:sldChg chg="modSp mod">
        <pc:chgData name="M Robertson" userId="b3e37bb4000541e9" providerId="LiveId" clId="{D1D84FE8-9285-46B4-A607-D418E22671AA}" dt="2025-11-11T15:59:10.505" v="90" actId="20577"/>
        <pc:sldMkLst>
          <pc:docMk/>
          <pc:sldMk cId="1462086453" sldId="690"/>
        </pc:sldMkLst>
        <pc:spChg chg="mod">
          <ac:chgData name="M Robertson" userId="b3e37bb4000541e9" providerId="LiveId" clId="{D1D84FE8-9285-46B4-A607-D418E22671AA}" dt="2025-11-11T15:59:10.505" v="90" actId="20577"/>
          <ac:spMkLst>
            <pc:docMk/>
            <pc:sldMk cId="1462086453" sldId="690"/>
            <ac:spMk id="8" creationId="{689B6EA4-854C-B04B-693D-ABBDCBC364B9}"/>
          </ac:spMkLst>
        </pc:spChg>
      </pc:sldChg>
      <pc:sldChg chg="modSp">
        <pc:chgData name="M Robertson" userId="b3e37bb4000541e9" providerId="LiveId" clId="{D1D84FE8-9285-46B4-A607-D418E22671AA}" dt="2025-11-11T16:00:14.403" v="117" actId="20577"/>
        <pc:sldMkLst>
          <pc:docMk/>
          <pc:sldMk cId="2872191052" sldId="696"/>
        </pc:sldMkLst>
        <pc:spChg chg="mod">
          <ac:chgData name="M Robertson" userId="b3e37bb4000541e9" providerId="LiveId" clId="{D1D84FE8-9285-46B4-A607-D418E22671AA}" dt="2025-11-11T16:00:14.403" v="117" actId="20577"/>
          <ac:spMkLst>
            <pc:docMk/>
            <pc:sldMk cId="2872191052" sldId="696"/>
            <ac:spMk id="3" creationId="{110A4FA5-BC23-234D-03B1-D36BB23BDFAE}"/>
          </ac:spMkLst>
        </pc:spChg>
      </pc:sldChg>
      <pc:sldChg chg="modSp">
        <pc:chgData name="M Robertson" userId="b3e37bb4000541e9" providerId="LiveId" clId="{D1D84FE8-9285-46B4-A607-D418E22671AA}" dt="2025-11-11T16:08:58.683" v="257" actId="20577"/>
        <pc:sldMkLst>
          <pc:docMk/>
          <pc:sldMk cId="879629941" sldId="714"/>
        </pc:sldMkLst>
        <pc:spChg chg="mod">
          <ac:chgData name="M Robertson" userId="b3e37bb4000541e9" providerId="LiveId" clId="{D1D84FE8-9285-46B4-A607-D418E22671AA}" dt="2025-11-11T16:08:58.683" v="257" actId="20577"/>
          <ac:spMkLst>
            <pc:docMk/>
            <pc:sldMk cId="879629941" sldId="714"/>
            <ac:spMk id="2" creationId="{F7887D77-5FD3-B469-AA19-7876F4AFE7F5}"/>
          </ac:spMkLst>
        </pc:spChg>
      </pc:sldChg>
      <pc:sldChg chg="modSp">
        <pc:chgData name="M Robertson" userId="b3e37bb4000541e9" providerId="LiveId" clId="{D1D84FE8-9285-46B4-A607-D418E22671AA}" dt="2025-11-11T16:00:21.695" v="119" actId="20577"/>
        <pc:sldMkLst>
          <pc:docMk/>
          <pc:sldMk cId="3963796242" sldId="715"/>
        </pc:sldMkLst>
        <pc:spChg chg="mod">
          <ac:chgData name="M Robertson" userId="b3e37bb4000541e9" providerId="LiveId" clId="{D1D84FE8-9285-46B4-A607-D418E22671AA}" dt="2025-11-11T16:00:21.695" v="119" actId="20577"/>
          <ac:spMkLst>
            <pc:docMk/>
            <pc:sldMk cId="3963796242" sldId="715"/>
            <ac:spMk id="3" creationId="{8A23E84A-1CC3-D8D1-A0D1-C77867BB16B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542060"/>
            <a:ext cx="9144000" cy="205416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Separator</a:t>
            </a:r>
          </a:p>
        </p:txBody>
      </p:sp>
      <p:pic>
        <p:nvPicPr>
          <p:cNvPr id="6" name="Picture 5" descr="NWU PPT Wide Opt 1_Separator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52500" y="-1342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608786" y="56696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36197" y="-3045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7ADD-011F-3541-9724-9C7FC92455D5}" type="datetime1">
              <a:rPr lang="en-US" smtClean="0"/>
              <a:t>11/11/2025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WU PPT Wide Opt 1_Master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176C-065F-124D-AAA4-94F2B7A2EC7C}" type="datetime1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9169" y="4767263"/>
            <a:ext cx="59757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einberg.northwestern.edu/sites/mph/community-partners/index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healthstudies.northwestern.edu/academic-programs/aphp/" TargetMode="External"/><Relationship Id="rId2" Type="http://schemas.openxmlformats.org/officeDocument/2006/relationships/hyperlink" Target="mailto:w-leonard1@northwestern.edu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einberg.northwestern.edu/sites/mp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AFC85F-7A7F-928D-2B64-463075D1E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1" y="457200"/>
            <a:ext cx="8830176" cy="243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E6D4E5-3E1A-AC63-B096-5197C1A99270}"/>
              </a:ext>
            </a:extLst>
          </p:cNvPr>
          <p:cNvSpPr txBox="1"/>
          <p:nvPr/>
        </p:nvSpPr>
        <p:spPr>
          <a:xfrm>
            <a:off x="1427018" y="3027218"/>
            <a:ext cx="6192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 R. Leonard</a:t>
            </a:r>
          </a:p>
          <a:p>
            <a:pPr algn="ctr"/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APHP Director</a:t>
            </a:r>
          </a:p>
        </p:txBody>
      </p:sp>
    </p:spTree>
    <p:extLst>
      <p:ext uri="{BB962C8B-B14F-4D97-AF65-F5344CB8AC3E}">
        <p14:creationId xmlns:p14="http://schemas.microsoft.com/office/powerpoint/2010/main" val="141750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5C19DD-E329-1B4D-8E52-C9E110B8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73" y="528128"/>
            <a:ext cx="7578436" cy="18043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219C4D-52C2-8021-EEFE-B2AA1493B1E2}"/>
              </a:ext>
            </a:extLst>
          </p:cNvPr>
          <p:cNvSpPr txBox="1"/>
          <p:nvPr/>
        </p:nvSpPr>
        <p:spPr>
          <a:xfrm>
            <a:off x="1997977" y="2436398"/>
            <a:ext cx="5148046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Program in Global Health Studies</a:t>
            </a:r>
          </a:p>
          <a:p>
            <a:pPr algn="ctr"/>
            <a:r>
              <a:rPr lang="en-US" sz="2400" i="1" dirty="0"/>
              <a:t>Weinberg College of Arts &amp; Science</a:t>
            </a:r>
          </a:p>
          <a:p>
            <a:pPr algn="ctr"/>
            <a:r>
              <a:rPr lang="en-US" sz="2400" dirty="0"/>
              <a:t>and</a:t>
            </a:r>
          </a:p>
          <a:p>
            <a:pPr algn="ctr"/>
            <a:r>
              <a:rPr lang="en-US" sz="2400" i="1" dirty="0"/>
              <a:t>Program in Public Health</a:t>
            </a:r>
          </a:p>
          <a:p>
            <a:pPr algn="ctr"/>
            <a:r>
              <a:rPr lang="en-US" sz="2400" i="1" dirty="0"/>
              <a:t>Feinberg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41104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509F2-A60B-4B5A-0DDD-F2BD86C4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438388-80FE-B15B-85CE-333E406A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The MPH Curriculum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CE5C82-082B-4746-CA12-A044D86E3E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800" dirty="0"/>
              <a:t>16 Credits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Applied Practice Experience (</a:t>
            </a:r>
            <a:r>
              <a:rPr lang="en-US" sz="2800" dirty="0" err="1"/>
              <a:t>APEx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 Working/Engaging with a Public Health Organization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 Culminating Experience (CE)</a:t>
            </a:r>
          </a:p>
          <a:p>
            <a:pPr lvl="1"/>
            <a:r>
              <a:rPr lang="en-US" sz="2400" dirty="0"/>
              <a:t> Capstone Project: </a:t>
            </a:r>
            <a:br>
              <a:rPr lang="en-US" sz="2400" dirty="0"/>
            </a:br>
            <a:r>
              <a:rPr lang="en-US" sz="2400" dirty="0"/>
              <a:t> </a:t>
            </a:r>
            <a:r>
              <a:rPr lang="en-US" sz="2000" dirty="0"/>
              <a:t>Research paper, Policy brief, Needs assessment</a:t>
            </a:r>
            <a:endParaRPr lang="en-US" sz="24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53CC6A2-C174-C9EF-EB2E-9E028E9F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5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F680-3ED5-156F-6048-83F4074E5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C996364-6B05-5B12-17DC-C21BA9EB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Degree Concentrations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9B6EA4-854C-B04B-693D-ABBDCBC36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Community Health Research &amp; Evaluation</a:t>
            </a:r>
          </a:p>
          <a:p>
            <a:r>
              <a:rPr lang="en-US" sz="2400" dirty="0"/>
              <a:t> Data Science</a:t>
            </a:r>
          </a:p>
          <a:p>
            <a:r>
              <a:rPr lang="en-US" sz="2400" dirty="0"/>
              <a:t> Epidemiology</a:t>
            </a:r>
          </a:p>
          <a:p>
            <a:r>
              <a:rPr lang="en-US" sz="2400" dirty="0"/>
              <a:t> Generalist</a:t>
            </a:r>
          </a:p>
          <a:p>
            <a:r>
              <a:rPr lang="en-US" sz="2400" dirty="0"/>
              <a:t> Global Health</a:t>
            </a:r>
          </a:p>
          <a:p>
            <a:r>
              <a:rPr lang="en-US" sz="2400" dirty="0"/>
              <a:t> Maternal/Child Health</a:t>
            </a:r>
          </a:p>
          <a:p>
            <a:r>
              <a:rPr lang="en-US" sz="2400" dirty="0"/>
              <a:t> Implementation Science (</a:t>
            </a:r>
            <a:r>
              <a:rPr lang="en-US" sz="2400" i="1" dirty="0"/>
              <a:t>new for 2026!</a:t>
            </a:r>
            <a:r>
              <a:rPr lang="en-US" sz="2400" dirty="0"/>
              <a:t>)</a:t>
            </a:r>
          </a:p>
          <a:p>
            <a:endParaRPr lang="en-US" sz="28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117D4EB-8BB3-7AD7-4C14-F9B43A32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8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E6712-3549-EE6C-44DA-918D42B05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0465DDFE-2420-210B-9675-BF8A2A1C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02393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/>
              <a:t>APEx</a:t>
            </a:r>
            <a:r>
              <a:rPr lang="en-US" sz="3600" dirty="0"/>
              <a:t> Sites: Selected Examples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5853788-4CB4-516A-C48E-876FE813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71D47-69F9-2235-947C-9BA23F2A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17" t="780" r="19376"/>
          <a:stretch/>
        </p:blipFill>
        <p:spPr>
          <a:xfrm>
            <a:off x="4648202" y="1044944"/>
            <a:ext cx="4038600" cy="27373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09BFF1-9714-45D8-6343-CAE9CE8832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632" y="1044944"/>
            <a:ext cx="3682094" cy="3519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D11A9A-6F6D-5653-9CDE-FDDD277DA823}"/>
              </a:ext>
            </a:extLst>
          </p:cNvPr>
          <p:cNvSpPr txBox="1"/>
          <p:nvPr/>
        </p:nvSpPr>
        <p:spPr>
          <a:xfrm>
            <a:off x="4572000" y="395161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https://www.feinberg.northwestern.edu/sites/mph/community-partners/index.html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7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BC1EA-6512-7606-F197-1BC16E9A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066B6C-1BB1-8CD9-67E3-561B5761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Culminating Experience: Examples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14E5605-0AB9-87AF-4E3A-DE7020BE2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304" y="1200150"/>
            <a:ext cx="6157392" cy="3394075"/>
          </a:xfr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D174C5B-2293-9E11-6533-E2D1E0CB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9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90B0E-0A45-CC39-736F-1DB0D4A94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745BA-7CB8-76C2-9D12-638019A5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Distinctive Features of the APHP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B1278BD-8D22-9AF3-0935-A65AF18D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887D77-5FD3-B469-AA19-7876F4AF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2400" dirty="0"/>
              <a:t>Early acceptance into the NU MPH Program</a:t>
            </a:r>
          </a:p>
          <a:p>
            <a:r>
              <a:rPr lang="en-US" sz="2400" dirty="0"/>
              <a:t>Ability to complete the MPH degree in 1 year</a:t>
            </a:r>
          </a:p>
          <a:p>
            <a:r>
              <a:rPr lang="en-US" sz="2400" i="1" dirty="0"/>
              <a:t>Up to 3 300-level undergraduate GHS courses</a:t>
            </a:r>
            <a:r>
              <a:rPr lang="en-US" sz="2400" dirty="0"/>
              <a:t> can count towards the MPH</a:t>
            </a:r>
          </a:p>
          <a:p>
            <a:r>
              <a:rPr lang="en-US" sz="2400" dirty="0"/>
              <a:t>May take </a:t>
            </a:r>
            <a:r>
              <a:rPr lang="en-US" sz="2400" i="1" dirty="0"/>
              <a:t>up to 4 Public Health courses </a:t>
            </a:r>
            <a:r>
              <a:rPr lang="en-US" sz="2400" dirty="0"/>
              <a:t>during senior year</a:t>
            </a:r>
            <a:r>
              <a:rPr lang="en-US" sz="2400" i="1" dirty="0"/>
              <a:t> </a:t>
            </a:r>
          </a:p>
          <a:p>
            <a:r>
              <a:rPr lang="en-US" sz="2400" dirty="0"/>
              <a:t>Ability to reduce MPH tuition based on undergrad credits</a:t>
            </a:r>
          </a:p>
          <a:p>
            <a:r>
              <a:rPr lang="en-US" sz="2400" dirty="0"/>
              <a:t>Specialized advising</a:t>
            </a:r>
          </a:p>
          <a:p>
            <a:r>
              <a:rPr lang="en-US" sz="2400" dirty="0"/>
              <a:t>Ability to do an </a:t>
            </a:r>
            <a:r>
              <a:rPr lang="en-US" sz="2400" dirty="0" err="1"/>
              <a:t>APEx</a:t>
            </a:r>
            <a:r>
              <a:rPr lang="en-US" sz="2400" dirty="0"/>
              <a:t> Abroad (Generalist &amp; Global Heath)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962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8357-32EB-F13C-95D4-533B1D8D1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B4BD34E-FD39-3694-E9EA-186655216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Eligibility Requirements &amp; Prerequisites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E5520D-06CD-6154-CE62-2663322A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Undergraduate at NU in any school or major</a:t>
            </a:r>
          </a:p>
          <a:p>
            <a:r>
              <a:rPr lang="en-US" sz="2800" dirty="0"/>
              <a:t> Apply during Junior Year</a:t>
            </a:r>
          </a:p>
          <a:p>
            <a:r>
              <a:rPr lang="en-US" sz="2800" dirty="0"/>
              <a:t> </a:t>
            </a:r>
            <a:r>
              <a:rPr lang="en-US" sz="2800" i="1" dirty="0"/>
              <a:t>Target</a:t>
            </a:r>
            <a:r>
              <a:rPr lang="en-US" sz="2800" dirty="0"/>
              <a:t> GPA: 3.5 &amp; above</a:t>
            </a:r>
          </a:p>
          <a:p>
            <a:r>
              <a:rPr lang="en-US" sz="2800" dirty="0"/>
              <a:t> Prerequisites:</a:t>
            </a:r>
          </a:p>
          <a:p>
            <a:pPr lvl="1"/>
            <a:r>
              <a:rPr lang="en-US" sz="2400" dirty="0"/>
              <a:t> 1 Human Biology Class</a:t>
            </a:r>
          </a:p>
          <a:p>
            <a:pPr lvl="1"/>
            <a:r>
              <a:rPr lang="en-US" sz="2400" dirty="0"/>
              <a:t> 1 Math or Statistics Class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006C98A-C875-A117-AD3A-27812F79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0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5E4C-55CA-C98F-974F-E493D6F2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24F2-EA34-394B-4919-3336E30A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45" y="-15694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APHP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5C60E-5E6F-120F-5E12-2D0391841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145" y="923061"/>
            <a:ext cx="8326582" cy="373206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Apply in your Junior year</a:t>
            </a:r>
          </a:p>
          <a:p>
            <a:r>
              <a:rPr lang="en-US" sz="2800" dirty="0"/>
              <a:t> Senior Year:</a:t>
            </a:r>
          </a:p>
          <a:p>
            <a:pPr lvl="1"/>
            <a:r>
              <a:rPr lang="en-US" sz="2400" dirty="0"/>
              <a:t> May take up to 4 Public Health classes towards the MPH</a:t>
            </a:r>
          </a:p>
          <a:p>
            <a:pPr lvl="1"/>
            <a:r>
              <a:rPr lang="en-US" sz="2400" dirty="0"/>
              <a:t> Individualized advising</a:t>
            </a:r>
          </a:p>
          <a:p>
            <a:r>
              <a:rPr lang="en-US" sz="2800" dirty="0"/>
              <a:t> MPH Year:</a:t>
            </a:r>
          </a:p>
          <a:p>
            <a:pPr lvl="1"/>
            <a:r>
              <a:rPr lang="en-US" sz="2400" dirty="0"/>
              <a:t> Matriculate into the MPH Program after senior year</a:t>
            </a:r>
          </a:p>
          <a:p>
            <a:pPr lvl="1"/>
            <a:r>
              <a:rPr lang="en-US" sz="2400" dirty="0"/>
              <a:t> Graduate with the MPH degree the following June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73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B976E-91AC-160A-9E22-B1EEBE4C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30CE-0B6A-BB61-8103-6BCFFCEE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&amp; Admissions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4FA5-BC23-234D-03B1-D36BB23BD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400" dirty="0"/>
              <a:t>September 2025: Application portal opens</a:t>
            </a:r>
          </a:p>
          <a:p>
            <a:r>
              <a:rPr lang="en-US" sz="2400" dirty="0"/>
              <a:t> April 1, 2026: Application Deadline in </a:t>
            </a:r>
            <a:r>
              <a:rPr lang="en-US" sz="2400" i="1" dirty="0" err="1"/>
              <a:t>CollegeNet</a:t>
            </a:r>
            <a:endParaRPr lang="en-US" sz="2400" i="1" dirty="0"/>
          </a:p>
          <a:p>
            <a:r>
              <a:rPr lang="en-US" sz="2400" dirty="0"/>
              <a:t> Late April, 2026: Applicant Interviews</a:t>
            </a:r>
          </a:p>
          <a:p>
            <a:r>
              <a:rPr lang="en-US" sz="2400" dirty="0"/>
              <a:t> May 1, 2026: Admission decisions announced</a:t>
            </a:r>
          </a:p>
          <a:p>
            <a:r>
              <a:rPr lang="en-US" sz="2400" dirty="0"/>
              <a:t> June 1, 2026: Admitted students submit decisions</a:t>
            </a:r>
          </a:p>
          <a:p>
            <a:r>
              <a:rPr lang="en-US" sz="2400" dirty="0"/>
              <a:t> June 2027: Matriculate into the MPH Program</a:t>
            </a:r>
          </a:p>
          <a:p>
            <a:r>
              <a:rPr lang="en-US" sz="2400" dirty="0"/>
              <a:t> June 2028: Graduate with the MPH degree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21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3311-C683-EC0B-6890-4474400A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D1EA-F0A0-D2F1-E660-C6CB34A7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Process &amp;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3E84A-1CC3-D8D1-A0D1-C77867BB1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 Apply through </a:t>
            </a:r>
            <a:r>
              <a:rPr lang="en-US" sz="2400" i="1" dirty="0" err="1"/>
              <a:t>CollegeNet</a:t>
            </a:r>
            <a:r>
              <a:rPr lang="en-US" sz="2400" i="1" dirty="0"/>
              <a:t> </a:t>
            </a:r>
            <a:r>
              <a:rPr lang="en-US" sz="2400" dirty="0"/>
              <a:t>by April 1, 2026</a:t>
            </a:r>
            <a:endParaRPr lang="en-US" sz="2400" i="1" dirty="0"/>
          </a:p>
          <a:p>
            <a:r>
              <a:rPr lang="en-US" sz="2400" dirty="0"/>
              <a:t> Application Materials:</a:t>
            </a:r>
          </a:p>
          <a:p>
            <a:pPr lvl="1"/>
            <a:r>
              <a:rPr lang="en-US" sz="2000" dirty="0"/>
              <a:t>TGS Application form</a:t>
            </a:r>
          </a:p>
          <a:p>
            <a:pPr lvl="1"/>
            <a:r>
              <a:rPr lang="en-US" sz="2000" dirty="0"/>
              <a:t>Personal Statement</a:t>
            </a:r>
          </a:p>
          <a:p>
            <a:pPr lvl="1"/>
            <a:r>
              <a:rPr lang="en-US" sz="2000" dirty="0"/>
              <a:t>2 Letters of Recommendation</a:t>
            </a:r>
          </a:p>
          <a:p>
            <a:pPr lvl="1"/>
            <a:r>
              <a:rPr lang="en-US" sz="2000" dirty="0"/>
              <a:t>Transcripts</a:t>
            </a:r>
          </a:p>
          <a:p>
            <a:pPr lvl="1"/>
            <a:r>
              <a:rPr lang="en-US" sz="2000" dirty="0"/>
              <a:t>Resume/CV</a:t>
            </a:r>
          </a:p>
          <a:p>
            <a:r>
              <a:rPr lang="en-US" sz="2400" dirty="0"/>
              <a:t>Selected applicants invited for interviews in late April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37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C3957-3F95-75F2-CB13-37D51282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69AC-37FA-5CF6-9A1E-F61B5E8E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Personal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F28B-BE57-6608-87B0-B3AFEB5D5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Length: 1-2 pages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Clearly describe </a:t>
            </a:r>
            <a:r>
              <a:rPr lang="en-US" sz="2400" i="1" dirty="0"/>
              <a:t>your career goals </a:t>
            </a:r>
            <a:r>
              <a:rPr lang="en-US" sz="2400" dirty="0"/>
              <a:t>related to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Should reflect an understanding of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Show some familiarity with the mission &amp; strengths of NU’s MPH Program</a:t>
            </a:r>
          </a:p>
        </p:txBody>
      </p:sp>
    </p:spTree>
    <p:extLst>
      <p:ext uri="{BB962C8B-B14F-4D97-AF65-F5344CB8AC3E}">
        <p14:creationId xmlns:p14="http://schemas.microsoft.com/office/powerpoint/2010/main" val="318699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2B73-16AC-097F-06EB-D9E39A23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9901-D56B-253D-C7E3-62E1EF53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Letters of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35202-2A57-3E1F-D666-1B68B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Two letters are required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Should speak to the Candidate’s ability to succeed in a rigorous, fast-paced program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Highlight specific traits &amp; strengths helpful for succeeding in the APHP</a:t>
            </a:r>
          </a:p>
        </p:txBody>
      </p:sp>
    </p:spTree>
    <p:extLst>
      <p:ext uri="{BB962C8B-B14F-4D97-AF65-F5344CB8AC3E}">
        <p14:creationId xmlns:p14="http://schemas.microsoft.com/office/powerpoint/2010/main" val="323748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8FA5-483C-7C3D-B44F-23C6326B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F56E-F2F5-AA2B-70EE-83344B60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DF6B8-66C1-A778-1148-CFACE92BF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In person 30-minute interviews with APHP faculty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Held on the Feinberg campus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discuss student’s goals and preparation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ask questions about the program.</a:t>
            </a:r>
            <a:br>
              <a:rPr lang="en-US" sz="2400" dirty="0"/>
            </a:b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4888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13DD8-6049-246F-C485-742CE16BE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1BE-EBB3-E470-903B-1A681910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0"/>
            <a:ext cx="8485906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AC384-0A27-D79D-37BA-96626AE2F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187"/>
            <a:ext cx="848590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400" i="1" dirty="0"/>
              <a:t>Thank you for your interest in the program!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Feel free to reach out to me:</a:t>
            </a:r>
          </a:p>
          <a:p>
            <a:pPr lvl="1"/>
            <a:r>
              <a:rPr lang="en-US" sz="2000" dirty="0"/>
              <a:t>Bill Leonard: </a:t>
            </a:r>
            <a:r>
              <a:rPr lang="en-US" sz="2000" dirty="0">
                <a:hlinkClick r:id="rId2"/>
              </a:rPr>
              <a:t>w-leonard1@northwestern.edu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Additional information available at:</a:t>
            </a:r>
          </a:p>
          <a:p>
            <a:pPr lvl="1"/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https://globalhealthstudies.northwestern.edu/academic-programs/aphp/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https://www.feinberg.northwestern.edu/sites/mph/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8690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2865</TotalTime>
  <Words>555</Words>
  <Application>Microsoft Office PowerPoint</Application>
  <PresentationFormat>On-screen Show (16:9)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The MPH Curriculum</vt:lpstr>
      <vt:lpstr>Degree Concentrations</vt:lpstr>
      <vt:lpstr>APEx Sites: Selected Examples</vt:lpstr>
      <vt:lpstr>Culminating Experience: Examples</vt:lpstr>
      <vt:lpstr>Distinctive Features of the APHP</vt:lpstr>
      <vt:lpstr>Eligibility Requirements &amp; Prerequisites</vt:lpstr>
      <vt:lpstr>APHP Overview </vt:lpstr>
      <vt:lpstr>Application &amp; Admissions Timeline</vt:lpstr>
      <vt:lpstr>Application Process &amp; Materials</vt:lpstr>
      <vt:lpstr>Personal Statement</vt:lpstr>
      <vt:lpstr>Letters of Recommendation</vt:lpstr>
      <vt:lpstr>Interviews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Geraldo Rivera</dc:creator>
  <cp:lastModifiedBy>William Leonard</cp:lastModifiedBy>
  <cp:revision>37</cp:revision>
  <dcterms:created xsi:type="dcterms:W3CDTF">2015-07-21T16:44:10Z</dcterms:created>
  <dcterms:modified xsi:type="dcterms:W3CDTF">2025-11-11T18:50:43Z</dcterms:modified>
</cp:coreProperties>
</file>